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029" autoAdjust="0"/>
  </p:normalViewPr>
  <p:slideViewPr>
    <p:cSldViewPr snapToGrid="0">
      <p:cViewPr varScale="1">
        <p:scale>
          <a:sx n="61" d="100"/>
          <a:sy n="61" d="100"/>
        </p:scale>
        <p:origin x="10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1C7D0-1BA4-457F-B083-4135FB419EE6}" type="datetimeFigureOut">
              <a:rPr lang="en-US" smtClean="0"/>
              <a:t>7/27/2020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D44622-DCB6-4418-A801-C3F97BF35BA0}" type="slidenum">
              <a:rPr lang="en-US" smtClean="0"/>
              <a:t>‹#›</a:t>
            </a:fld>
            <a:endParaRPr lang="en-US"/>
          </a:p>
        </p:txBody>
      </p:sp>
    </p:spTree>
    <p:extLst>
      <p:ext uri="{BB962C8B-B14F-4D97-AF65-F5344CB8AC3E}">
        <p14:creationId xmlns:p14="http://schemas.microsoft.com/office/powerpoint/2010/main" val="2405449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1700s, there was no distinction in punishments imposed to children and adults. Young offenders aged 7 or older were punishment the same as the adults. All forms of corporal punishment were such as branding, whipping, and stocks were applied to juvenile offenders. The juvenile justice system</a:t>
            </a:r>
            <a:r>
              <a:rPr lang="en-US" baseline="0" dirty="0" smtClean="0"/>
              <a:t> was established in the 16</a:t>
            </a:r>
            <a:r>
              <a:rPr lang="en-US" baseline="30000" dirty="0" smtClean="0"/>
              <a:t>th</a:t>
            </a:r>
            <a:r>
              <a:rPr lang="en-US" baseline="0" dirty="0" smtClean="0"/>
              <a:t> century. Initially, justice for the youthful offenders was dispensed through chancellors. These were political appointees who made decisions about juveniles according to what they thought was in the juveniles’ best interests. </a:t>
            </a:r>
            <a:endParaRPr lang="en-US" dirty="0"/>
          </a:p>
        </p:txBody>
      </p:sp>
      <p:sp>
        <p:nvSpPr>
          <p:cNvPr id="4" name="Slide Number Placeholder 3"/>
          <p:cNvSpPr>
            <a:spLocks noGrp="1"/>
          </p:cNvSpPr>
          <p:nvPr>
            <p:ph type="sldNum" sz="quarter" idx="10"/>
          </p:nvPr>
        </p:nvSpPr>
        <p:spPr/>
        <p:txBody>
          <a:bodyPr/>
          <a:lstStyle/>
          <a:p>
            <a:fld id="{EED44622-DCB6-4418-A801-C3F97BF35BA0}" type="slidenum">
              <a:rPr lang="en-US" smtClean="0"/>
              <a:t>2</a:t>
            </a:fld>
            <a:endParaRPr lang="en-US"/>
          </a:p>
        </p:txBody>
      </p:sp>
    </p:spTree>
    <p:extLst>
      <p:ext uri="{BB962C8B-B14F-4D97-AF65-F5344CB8AC3E}">
        <p14:creationId xmlns:p14="http://schemas.microsoft.com/office/powerpoint/2010/main" val="1622539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some similarities between juvenile and adult courts. The classification of juvenile crimes is similar to that of adult crimes. They can be either violent offenses or property offenses. The former includes crimes like rape, robbery and murder while the latter includes crimes like theft and burglary. Juveniles are involved in school violence such as bullying as well as other serious crimes like murder. </a:t>
            </a:r>
            <a:endParaRPr lang="en-US" dirty="0"/>
          </a:p>
        </p:txBody>
      </p:sp>
      <p:sp>
        <p:nvSpPr>
          <p:cNvPr id="4" name="Slide Number Placeholder 3"/>
          <p:cNvSpPr>
            <a:spLocks noGrp="1"/>
          </p:cNvSpPr>
          <p:nvPr>
            <p:ph type="sldNum" sz="quarter" idx="10"/>
          </p:nvPr>
        </p:nvSpPr>
        <p:spPr/>
        <p:txBody>
          <a:bodyPr/>
          <a:lstStyle/>
          <a:p>
            <a:fld id="{EED44622-DCB6-4418-A801-C3F97BF35BA0}" type="slidenum">
              <a:rPr lang="en-US" smtClean="0"/>
              <a:t>3</a:t>
            </a:fld>
            <a:endParaRPr lang="en-US"/>
          </a:p>
        </p:txBody>
      </p:sp>
    </p:spTree>
    <p:extLst>
      <p:ext uri="{BB962C8B-B14F-4D97-AF65-F5344CB8AC3E}">
        <p14:creationId xmlns:p14="http://schemas.microsoft.com/office/powerpoint/2010/main" val="151459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Juveniles have the same rights as adults during their adjudication and trial as provided in the Sixth Amendment of the constitution. They</a:t>
            </a:r>
            <a:r>
              <a:rPr lang="en-US" baseline="0" dirty="0" smtClean="0"/>
              <a:t> can be arraigned in court, they have the right to be bailed out or released, they have the right to attorney, and the right to a jury trial. Minors can also appeal their cases in a higher court in case they are not satisfied with the ruling of a court. </a:t>
            </a:r>
            <a:endParaRPr lang="en-US" dirty="0"/>
          </a:p>
        </p:txBody>
      </p:sp>
      <p:sp>
        <p:nvSpPr>
          <p:cNvPr id="4" name="Slide Number Placeholder 3"/>
          <p:cNvSpPr>
            <a:spLocks noGrp="1"/>
          </p:cNvSpPr>
          <p:nvPr>
            <p:ph type="sldNum" sz="quarter" idx="10"/>
          </p:nvPr>
        </p:nvSpPr>
        <p:spPr/>
        <p:txBody>
          <a:bodyPr/>
          <a:lstStyle/>
          <a:p>
            <a:fld id="{EED44622-DCB6-4418-A801-C3F97BF35BA0}" type="slidenum">
              <a:rPr lang="en-US" smtClean="0"/>
              <a:t>4</a:t>
            </a:fld>
            <a:endParaRPr lang="en-US"/>
          </a:p>
        </p:txBody>
      </p:sp>
    </p:spTree>
    <p:extLst>
      <p:ext uri="{BB962C8B-B14F-4D97-AF65-F5344CB8AC3E}">
        <p14:creationId xmlns:p14="http://schemas.microsoft.com/office/powerpoint/2010/main" val="765061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Gault decision of 1967 was a landmark Supreme Court ruling that ensured that juveniles accused of crimes in a delinquency proceeding will have the same due process rights as adults. According to this ruling the 14th Amendment Clause of the constitution for adult defendants also applies to juvenile defenders. As such, juveniles hold the rights to timely notification of their charges, the right to confront witnesses, and the right to counsel just like their adult counterparts. </a:t>
            </a:r>
            <a:endParaRPr lang="en-US" dirty="0"/>
          </a:p>
        </p:txBody>
      </p:sp>
      <p:sp>
        <p:nvSpPr>
          <p:cNvPr id="4" name="Slide Number Placeholder 3"/>
          <p:cNvSpPr>
            <a:spLocks noGrp="1"/>
          </p:cNvSpPr>
          <p:nvPr>
            <p:ph type="sldNum" sz="quarter" idx="10"/>
          </p:nvPr>
        </p:nvSpPr>
        <p:spPr/>
        <p:txBody>
          <a:bodyPr/>
          <a:lstStyle/>
          <a:p>
            <a:fld id="{EED44622-DCB6-4418-A801-C3F97BF35BA0}" type="slidenum">
              <a:rPr lang="en-US" smtClean="0"/>
              <a:t>5</a:t>
            </a:fld>
            <a:endParaRPr lang="en-US"/>
          </a:p>
        </p:txBody>
      </p:sp>
    </p:spTree>
    <p:extLst>
      <p:ext uri="{BB962C8B-B14F-4D97-AF65-F5344CB8AC3E}">
        <p14:creationId xmlns:p14="http://schemas.microsoft.com/office/powerpoint/2010/main" val="3277859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judge determines</a:t>
            </a:r>
            <a:r>
              <a:rPr lang="en-US" baseline="0" dirty="0" smtClean="0"/>
              <a:t> the best way in which the juvenile can be handled during adjudication and disposition. </a:t>
            </a:r>
            <a:r>
              <a:rPr lang="en-US" dirty="0" smtClean="0"/>
              <a:t>Disposition hearing is a sentencing stage where the court decides whether the child and family need help and, if so, what services should be ordered (</a:t>
            </a:r>
            <a:r>
              <a:rPr lang="en-US" dirty="0" err="1" smtClean="0"/>
              <a:t>Lipsey</a:t>
            </a:r>
            <a:r>
              <a:rPr lang="en-US" dirty="0" smtClean="0"/>
              <a:t> et al,. 2017). It is a hearing held to determine the most appropriate form of custody or treatment for a juvenile who has been found at an adjudicatory hearing. Disposition hearing</a:t>
            </a:r>
            <a:r>
              <a:rPr lang="en-US" baseline="0" dirty="0" smtClean="0"/>
              <a:t> entails the minor </a:t>
            </a:r>
            <a:r>
              <a:rPr lang="en-US" dirty="0" smtClean="0"/>
              <a:t> being placed in a group or foster home, probation, warning, reprimand, imposition of a fine, restitution, commitment to an institution or referral to an outside agency. Disposition can be normal, conditional or custodial.</a:t>
            </a:r>
            <a:endParaRPr lang="en-US" dirty="0"/>
          </a:p>
        </p:txBody>
      </p:sp>
      <p:sp>
        <p:nvSpPr>
          <p:cNvPr id="4" name="Slide Number Placeholder 3"/>
          <p:cNvSpPr>
            <a:spLocks noGrp="1"/>
          </p:cNvSpPr>
          <p:nvPr>
            <p:ph type="sldNum" sz="quarter" idx="10"/>
          </p:nvPr>
        </p:nvSpPr>
        <p:spPr/>
        <p:txBody>
          <a:bodyPr/>
          <a:lstStyle/>
          <a:p>
            <a:fld id="{EED44622-DCB6-4418-A801-C3F97BF35BA0}" type="slidenum">
              <a:rPr lang="en-US" smtClean="0"/>
              <a:t>6</a:t>
            </a:fld>
            <a:endParaRPr lang="en-US"/>
          </a:p>
        </p:txBody>
      </p:sp>
    </p:spTree>
    <p:extLst>
      <p:ext uri="{BB962C8B-B14F-4D97-AF65-F5344CB8AC3E}">
        <p14:creationId xmlns:p14="http://schemas.microsoft.com/office/powerpoint/2010/main" val="946543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prosecuting attorney comes up with the best recommendations which serves the best interest of the minor after gathering appropriate information. </a:t>
            </a:r>
            <a:r>
              <a:rPr lang="en-US" dirty="0" smtClean="0"/>
              <a:t>The juvenile prosecutor takes an active role in all phases of a juvenile case including adjudication and disposition. The prosecutor ensures timely decisions for the juveniles and protects the rights of the juvenile to a speedy disposition of the minor’s case.</a:t>
            </a:r>
            <a:endParaRPr lang="en-US" dirty="0"/>
          </a:p>
        </p:txBody>
      </p:sp>
      <p:sp>
        <p:nvSpPr>
          <p:cNvPr id="4" name="Slide Number Placeholder 3"/>
          <p:cNvSpPr>
            <a:spLocks noGrp="1"/>
          </p:cNvSpPr>
          <p:nvPr>
            <p:ph type="sldNum" sz="quarter" idx="10"/>
          </p:nvPr>
        </p:nvSpPr>
        <p:spPr/>
        <p:txBody>
          <a:bodyPr/>
          <a:lstStyle/>
          <a:p>
            <a:fld id="{EED44622-DCB6-4418-A801-C3F97BF35BA0}" type="slidenum">
              <a:rPr lang="en-US" smtClean="0"/>
              <a:t>7</a:t>
            </a:fld>
            <a:endParaRPr lang="en-US"/>
          </a:p>
        </p:txBody>
      </p:sp>
    </p:spTree>
    <p:extLst>
      <p:ext uri="{BB962C8B-B14F-4D97-AF65-F5344CB8AC3E}">
        <p14:creationId xmlns:p14="http://schemas.microsoft.com/office/powerpoint/2010/main" val="4082551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defense counsel represents the client’s interests in court. They should maintain the confidentiality of the juveniles as well as provide prompt, competent, and diligent representation of the clients.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ED44622-DCB6-4418-A801-C3F97BF35BA0}" type="slidenum">
              <a:rPr lang="en-US" smtClean="0"/>
              <a:t>8</a:t>
            </a:fld>
            <a:endParaRPr lang="en-US"/>
          </a:p>
        </p:txBody>
      </p:sp>
    </p:spTree>
    <p:extLst>
      <p:ext uri="{BB962C8B-B14F-4D97-AF65-F5344CB8AC3E}">
        <p14:creationId xmlns:p14="http://schemas.microsoft.com/office/powerpoint/2010/main" val="2098423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most states, juveniles with the age of 16 years and above can be transferred</a:t>
            </a:r>
            <a:r>
              <a:rPr lang="en-US" baseline="0" dirty="0" smtClean="0"/>
              <a:t> to an adult court, a process called waiver. In some states, the aged can go down to 13 years depending on the seriousness of the crime. One of the reasons that can make a court to grant a waiver to the minor is if the juvenile is charged with a serous crime such as murder or rape. Another reason is if the child has a long criminal record.  The most common way by which juvenile waiver is granted is through the prosecutor’s request. The advantages of juvenile waiver is that the juvenile has the right to a jury trial and that juries in the adult court may be sympathetic towards the juvenile. </a:t>
            </a:r>
            <a:endParaRPr lang="en-US" dirty="0"/>
          </a:p>
        </p:txBody>
      </p:sp>
      <p:sp>
        <p:nvSpPr>
          <p:cNvPr id="4" name="Slide Number Placeholder 3"/>
          <p:cNvSpPr>
            <a:spLocks noGrp="1"/>
          </p:cNvSpPr>
          <p:nvPr>
            <p:ph type="sldNum" sz="quarter" idx="10"/>
          </p:nvPr>
        </p:nvSpPr>
        <p:spPr/>
        <p:txBody>
          <a:bodyPr/>
          <a:lstStyle/>
          <a:p>
            <a:fld id="{EED44622-DCB6-4418-A801-C3F97BF35BA0}" type="slidenum">
              <a:rPr lang="en-US" smtClean="0"/>
              <a:t>12</a:t>
            </a:fld>
            <a:endParaRPr lang="en-US"/>
          </a:p>
        </p:txBody>
      </p:sp>
    </p:spTree>
    <p:extLst>
      <p:ext uri="{BB962C8B-B14F-4D97-AF65-F5344CB8AC3E}">
        <p14:creationId xmlns:p14="http://schemas.microsoft.com/office/powerpoint/2010/main" val="4165125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7/26/2020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7/26/2020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Juvenile Justice System</a:t>
            </a:r>
            <a:endParaRPr lang="en-US" dirty="0"/>
          </a:p>
        </p:txBody>
      </p:sp>
      <p:sp>
        <p:nvSpPr>
          <p:cNvPr id="3" name="Subtitle 2"/>
          <p:cNvSpPr>
            <a:spLocks noGrp="1"/>
          </p:cNvSpPr>
          <p:nvPr>
            <p:ph type="subTitle" idx="1"/>
          </p:nvPr>
        </p:nvSpPr>
        <p:spPr/>
        <p:txBody>
          <a:bodyPr>
            <a:normAutofit lnSpcReduction="10000"/>
          </a:bodyPr>
          <a:lstStyle/>
          <a:p>
            <a:pPr algn="ctr"/>
            <a:r>
              <a:rPr lang="en-US" dirty="0" smtClean="0"/>
              <a:t>Student’s Name</a:t>
            </a:r>
          </a:p>
          <a:p>
            <a:pPr algn="ctr"/>
            <a:r>
              <a:rPr lang="en-US" dirty="0" smtClean="0"/>
              <a:t>Institutional Affiliation</a:t>
            </a:r>
          </a:p>
          <a:p>
            <a:pPr algn="ctr"/>
            <a:r>
              <a:rPr lang="en-US" dirty="0" smtClean="0"/>
              <a:t>Date</a:t>
            </a:r>
          </a:p>
          <a:p>
            <a:endParaRPr lang="en-US" dirty="0" smtClean="0"/>
          </a:p>
          <a:p>
            <a:endParaRPr lang="en-US" dirty="0"/>
          </a:p>
        </p:txBody>
      </p:sp>
    </p:spTree>
    <p:extLst>
      <p:ext uri="{BB962C8B-B14F-4D97-AF65-F5344CB8AC3E}">
        <p14:creationId xmlns:p14="http://schemas.microsoft.com/office/powerpoint/2010/main" val="3242279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pPr>
              <a:lnSpc>
                <a:spcPct val="150000"/>
              </a:lnSpc>
            </a:pPr>
            <a:r>
              <a:rPr lang="en-US" dirty="0"/>
              <a:t>Juvenile Justice System is a system which has a primary function of handling youth who have been convicted of criminal offenses.</a:t>
            </a:r>
          </a:p>
          <a:p>
            <a:pPr>
              <a:lnSpc>
                <a:spcPct val="150000"/>
              </a:lnSpc>
            </a:pPr>
            <a:r>
              <a:rPr lang="en-US" dirty="0"/>
              <a:t>It is composed of various local jurisdictions, territorial and states who share sovereign power with the federal governments as stipulated in the constitution.</a:t>
            </a:r>
          </a:p>
          <a:p>
            <a:pPr>
              <a:lnSpc>
                <a:spcPct val="150000"/>
              </a:lnSpc>
            </a:pPr>
            <a:r>
              <a:rPr lang="en-US" dirty="0"/>
              <a:t>This system intervenes on various matters such as the behavior of delinquents through police, court and correctional involvement with its main aim being </a:t>
            </a:r>
            <a:r>
              <a:rPr lang="en-US" dirty="0" smtClean="0"/>
              <a:t>rehabilitation(</a:t>
            </a:r>
            <a:r>
              <a:rPr lang="de-DE" dirty="0" smtClean="0"/>
              <a:t>Ehrmannet </a:t>
            </a:r>
            <a:r>
              <a:rPr lang="de-DE" dirty="0" smtClean="0"/>
              <a:t>al., 2019</a:t>
            </a:r>
            <a:r>
              <a:rPr lang="de-DE" dirty="0"/>
              <a:t>)</a:t>
            </a:r>
            <a:r>
              <a:rPr lang="en-US" dirty="0" smtClean="0"/>
              <a:t>.</a:t>
            </a:r>
            <a:endParaRPr lang="en-US" dirty="0"/>
          </a:p>
          <a:p>
            <a:endParaRPr lang="en-US" dirty="0"/>
          </a:p>
        </p:txBody>
      </p:sp>
    </p:spTree>
    <p:extLst>
      <p:ext uri="{BB962C8B-B14F-4D97-AF65-F5344CB8AC3E}">
        <p14:creationId xmlns:p14="http://schemas.microsoft.com/office/powerpoint/2010/main" val="339388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differences between juvenile and adult courts</a:t>
            </a:r>
          </a:p>
        </p:txBody>
      </p:sp>
      <p:sp>
        <p:nvSpPr>
          <p:cNvPr id="3" name="Content Placeholder 2"/>
          <p:cNvSpPr>
            <a:spLocks noGrp="1"/>
          </p:cNvSpPr>
          <p:nvPr>
            <p:ph idx="1"/>
          </p:nvPr>
        </p:nvSpPr>
        <p:spPr>
          <a:xfrm>
            <a:off x="677334" y="1560787"/>
            <a:ext cx="8596668" cy="5297214"/>
          </a:xfrm>
        </p:spPr>
        <p:txBody>
          <a:bodyPr/>
          <a:lstStyle/>
          <a:p>
            <a:pPr>
              <a:lnSpc>
                <a:spcPct val="150000"/>
              </a:lnSpc>
            </a:pPr>
            <a:r>
              <a:rPr lang="en-US" dirty="0"/>
              <a:t>In juvenile courts, the child is charged with a document known as a petition while in adult courts, the defendant is charged using a document called a complaint.</a:t>
            </a:r>
          </a:p>
          <a:p>
            <a:pPr>
              <a:lnSpc>
                <a:spcPct val="150000"/>
              </a:lnSpc>
            </a:pPr>
            <a:r>
              <a:rPr lang="en-US" dirty="0"/>
              <a:t>In an adult court, when the defendant is found guilty, he or she is convicted while in juvenile courts, the child is adjudicated delinquently.</a:t>
            </a:r>
          </a:p>
          <a:p>
            <a:pPr>
              <a:lnSpc>
                <a:spcPct val="150000"/>
              </a:lnSpc>
            </a:pPr>
            <a:r>
              <a:rPr lang="en-US" dirty="0"/>
              <a:t>In an adult court, when a defendant is found guilty of an offence, he or she will have a sentencing to determine punishment while in a juvenile court, what happens to the child is determined by a disposition.</a:t>
            </a:r>
          </a:p>
          <a:p>
            <a:pPr>
              <a:lnSpc>
                <a:spcPct val="150000"/>
              </a:lnSpc>
            </a:pPr>
            <a:r>
              <a:rPr lang="en-US" dirty="0"/>
              <a:t>In juvenile courts, hearing are closed to the public and only lawyers, probation, the child and family are allowed in the courtroom whereas in adult courts hearings are open to the public</a:t>
            </a:r>
          </a:p>
          <a:p>
            <a:endParaRPr lang="en-US" dirty="0"/>
          </a:p>
        </p:txBody>
      </p:sp>
    </p:spTree>
    <p:extLst>
      <p:ext uri="{BB962C8B-B14F-4D97-AF65-F5344CB8AC3E}">
        <p14:creationId xmlns:p14="http://schemas.microsoft.com/office/powerpoint/2010/main" val="1355576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5876"/>
          </a:xfrm>
        </p:spPr>
        <p:txBody>
          <a:bodyPr>
            <a:normAutofit fontScale="90000"/>
          </a:bodyPr>
          <a:lstStyle/>
          <a:p>
            <a:pPr algn="ctr"/>
            <a:r>
              <a:rPr lang="en-US" dirty="0" smtClean="0"/>
              <a:t>Similarities </a:t>
            </a:r>
            <a:endParaRPr lang="en-US" dirty="0"/>
          </a:p>
        </p:txBody>
      </p:sp>
      <p:sp>
        <p:nvSpPr>
          <p:cNvPr id="3" name="Content Placeholder 2"/>
          <p:cNvSpPr>
            <a:spLocks noGrp="1"/>
          </p:cNvSpPr>
          <p:nvPr>
            <p:ph idx="1"/>
          </p:nvPr>
        </p:nvSpPr>
        <p:spPr>
          <a:xfrm>
            <a:off x="677334" y="1418897"/>
            <a:ext cx="8596668" cy="6132786"/>
          </a:xfrm>
        </p:spPr>
        <p:txBody>
          <a:bodyPr>
            <a:normAutofit/>
          </a:bodyPr>
          <a:lstStyle/>
          <a:p>
            <a:r>
              <a:rPr lang="en-US" dirty="0"/>
              <a:t>Most of the processes and procedures of juvenile courts take the same pattern as ordinary courts.  </a:t>
            </a:r>
          </a:p>
          <a:p>
            <a:r>
              <a:rPr lang="en-US" dirty="0"/>
              <a:t>Delinquency: for delinquency cases, in juvenile courts, a similar pattern to a criminal case in adult court is followed. The person is charged in court after notice or arrest.</a:t>
            </a:r>
          </a:p>
          <a:p>
            <a:r>
              <a:rPr lang="en-US" dirty="0"/>
              <a:t>Arraignment is also applied for juvenile offenders. After the arrest, the child is held by law enforcement agencies at a police station, jail, or children's holding facility waiting to be presented to the court before a judge to be charged. However, American juvenile justice does not allow children to be held in the same space as adults.</a:t>
            </a:r>
          </a:p>
          <a:p>
            <a:r>
              <a:rPr lang="en-US" dirty="0"/>
              <a:t>After the arraignment, the accused is held by the court awaiting trial or maybe bailed out or released. The defendant has all the safeguards of a criminal defendant, such as the rights to an attorney, the right to a jury trial, and all other rights guaranteed by the Sixth Amendment.</a:t>
            </a:r>
          </a:p>
          <a:p>
            <a:r>
              <a:rPr lang="en-US" dirty="0"/>
              <a:t>Just like adult cases, juvenile cases are also appealable to a higher court. These appeal courts are made up of different judges who review the judgment made by the trial judge to determine whether the facts were correctly put into evidence.</a:t>
            </a:r>
          </a:p>
        </p:txBody>
      </p:sp>
    </p:spTree>
    <p:extLst>
      <p:ext uri="{BB962C8B-B14F-4D97-AF65-F5344CB8AC3E}">
        <p14:creationId xmlns:p14="http://schemas.microsoft.com/office/powerpoint/2010/main" val="2647733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Gault decision</a:t>
            </a:r>
          </a:p>
        </p:txBody>
      </p:sp>
      <p:sp>
        <p:nvSpPr>
          <p:cNvPr id="3" name="Content Placeholder 2"/>
          <p:cNvSpPr>
            <a:spLocks noGrp="1"/>
          </p:cNvSpPr>
          <p:nvPr>
            <p:ph idx="1"/>
          </p:nvPr>
        </p:nvSpPr>
        <p:spPr/>
        <p:txBody>
          <a:bodyPr/>
          <a:lstStyle/>
          <a:p>
            <a:r>
              <a:rPr lang="en-US" dirty="0" smtClean="0"/>
              <a:t>The Gault decision of 1967 ensured that the same rights for adult defendants was extended to the juveniles. </a:t>
            </a:r>
            <a:endParaRPr lang="en-US" dirty="0"/>
          </a:p>
          <a:p>
            <a:r>
              <a:rPr lang="en-US" dirty="0"/>
              <a:t>Supreme Court decided that juveniles who were accused of crimes be able to have a chance to present their side of the story in an open hearing as the </a:t>
            </a:r>
            <a:r>
              <a:rPr lang="en-US" dirty="0" smtClean="0"/>
              <a:t>adults(Sattler</a:t>
            </a:r>
            <a:r>
              <a:rPr lang="en-US" dirty="0"/>
              <a:t>, </a:t>
            </a:r>
            <a:r>
              <a:rPr lang="en-US" dirty="0" smtClean="0"/>
              <a:t>2017</a:t>
            </a:r>
            <a:r>
              <a:rPr lang="en-US" dirty="0"/>
              <a:t>).</a:t>
            </a:r>
          </a:p>
          <a:p>
            <a:r>
              <a:rPr lang="en-US" dirty="0"/>
              <a:t>Youthful offenders also got a right to access a defense lawyer, subjected to the formal rules of criminal procedure just like the adults</a:t>
            </a:r>
            <a:r>
              <a:rPr lang="en-US" dirty="0" smtClean="0"/>
              <a:t>.</a:t>
            </a:r>
          </a:p>
          <a:p>
            <a:r>
              <a:rPr lang="en-US" dirty="0" smtClean="0"/>
              <a:t>Juveniles now had </a:t>
            </a:r>
            <a:r>
              <a:rPr lang="en-US" dirty="0"/>
              <a:t>the rights to timely notification of their charges, the right to confront witnesses, and the right to counsel just like their adult </a:t>
            </a:r>
            <a:r>
              <a:rPr lang="en-US" dirty="0" smtClean="0"/>
              <a:t>counterparts</a:t>
            </a:r>
            <a:r>
              <a:rPr lang="en-US" dirty="0"/>
              <a:t> </a:t>
            </a:r>
            <a:r>
              <a:rPr lang="en-US" dirty="0" smtClean="0"/>
              <a:t>after this landmark ruling.</a:t>
            </a:r>
            <a:endParaRPr lang="en-US" dirty="0"/>
          </a:p>
          <a:p>
            <a:endParaRPr lang="en-US" dirty="0"/>
          </a:p>
        </p:txBody>
      </p:sp>
    </p:spTree>
    <p:extLst>
      <p:ext uri="{BB962C8B-B14F-4D97-AF65-F5344CB8AC3E}">
        <p14:creationId xmlns:p14="http://schemas.microsoft.com/office/powerpoint/2010/main" val="218180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the judge</a:t>
            </a:r>
          </a:p>
        </p:txBody>
      </p:sp>
      <p:sp>
        <p:nvSpPr>
          <p:cNvPr id="3" name="Content Placeholder 2"/>
          <p:cNvSpPr>
            <a:spLocks noGrp="1"/>
          </p:cNvSpPr>
          <p:nvPr>
            <p:ph idx="1"/>
          </p:nvPr>
        </p:nvSpPr>
        <p:spPr>
          <a:xfrm>
            <a:off x="677334" y="1560786"/>
            <a:ext cx="8596668" cy="4871545"/>
          </a:xfrm>
        </p:spPr>
        <p:txBody>
          <a:bodyPr/>
          <a:lstStyle/>
          <a:p>
            <a:pPr>
              <a:lnSpc>
                <a:spcPct val="150000"/>
              </a:lnSpc>
            </a:pPr>
            <a:r>
              <a:rPr lang="en-US" dirty="0"/>
              <a:t>Monitoring children welfare and family preservation services which are available in the community and problems facing those services.</a:t>
            </a:r>
          </a:p>
          <a:p>
            <a:pPr>
              <a:lnSpc>
                <a:spcPct val="150000"/>
              </a:lnSpc>
            </a:pPr>
            <a:r>
              <a:rPr lang="en-US" dirty="0"/>
              <a:t>Monitoring individuals and agencies which are responsible for developing policies and providing services to children in the community.</a:t>
            </a:r>
          </a:p>
          <a:p>
            <a:pPr>
              <a:lnSpc>
                <a:spcPct val="150000"/>
              </a:lnSpc>
            </a:pPr>
            <a:r>
              <a:rPr lang="en-US" dirty="0"/>
              <a:t>Encouraging children welfare agencies to prevent unnecessary removal of children from their homes and instead protect the children</a:t>
            </a:r>
          </a:p>
          <a:p>
            <a:pPr>
              <a:lnSpc>
                <a:spcPct val="150000"/>
              </a:lnSpc>
            </a:pPr>
            <a:r>
              <a:rPr lang="en-US" dirty="0"/>
              <a:t>Establish training program for all attorneys representing children and parents.</a:t>
            </a:r>
          </a:p>
          <a:p>
            <a:endParaRPr lang="en-US" dirty="0"/>
          </a:p>
        </p:txBody>
      </p:sp>
    </p:spTree>
    <p:extLst>
      <p:ext uri="{BB962C8B-B14F-4D97-AF65-F5344CB8AC3E}">
        <p14:creationId xmlns:p14="http://schemas.microsoft.com/office/powerpoint/2010/main" val="3894222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prosecuting attorney</a:t>
            </a:r>
          </a:p>
        </p:txBody>
      </p:sp>
      <p:sp>
        <p:nvSpPr>
          <p:cNvPr id="3" name="Content Placeholder 2"/>
          <p:cNvSpPr>
            <a:spLocks noGrp="1"/>
          </p:cNvSpPr>
          <p:nvPr>
            <p:ph idx="1"/>
          </p:nvPr>
        </p:nvSpPr>
        <p:spPr>
          <a:xfrm>
            <a:off x="677334" y="1466193"/>
            <a:ext cx="8596668" cy="4981904"/>
          </a:xfrm>
        </p:spPr>
        <p:txBody>
          <a:bodyPr/>
          <a:lstStyle/>
          <a:p>
            <a:pPr>
              <a:lnSpc>
                <a:spcPct val="150000"/>
              </a:lnSpc>
            </a:pPr>
            <a:r>
              <a:rPr lang="en-US" dirty="0"/>
              <a:t>Prosecuting attorney is an advocate for justice, the juvenile victim and community values.</a:t>
            </a:r>
          </a:p>
          <a:p>
            <a:pPr>
              <a:lnSpc>
                <a:spcPct val="150000"/>
              </a:lnSpc>
            </a:pPr>
            <a:r>
              <a:rPr lang="en-US" dirty="0"/>
              <a:t>Prosecuting attorney serves as a negotiator for all parties involved and also a dispositional advocate.</a:t>
            </a:r>
          </a:p>
          <a:p>
            <a:pPr>
              <a:lnSpc>
                <a:spcPct val="150000"/>
              </a:lnSpc>
            </a:pPr>
            <a:r>
              <a:rPr lang="en-US" dirty="0"/>
              <a:t>Prosecuting attorney is also involved in community outreach efforts which help to address juvenile crimes.</a:t>
            </a:r>
          </a:p>
          <a:p>
            <a:pPr>
              <a:lnSpc>
                <a:spcPct val="150000"/>
              </a:lnSpc>
            </a:pPr>
            <a:r>
              <a:rPr lang="en-US" dirty="0"/>
              <a:t>Role of court-appointed special advocate</a:t>
            </a:r>
          </a:p>
          <a:p>
            <a:pPr>
              <a:lnSpc>
                <a:spcPct val="150000"/>
              </a:lnSpc>
            </a:pPr>
            <a:r>
              <a:rPr lang="en-US" dirty="0"/>
              <a:t>Their main role is to gather information and come up with recommendations which suit the best interests of the child while keeping the personal wishes of the child in mind.</a:t>
            </a:r>
          </a:p>
        </p:txBody>
      </p:sp>
    </p:spTree>
    <p:extLst>
      <p:ext uri="{BB962C8B-B14F-4D97-AF65-F5344CB8AC3E}">
        <p14:creationId xmlns:p14="http://schemas.microsoft.com/office/powerpoint/2010/main" val="2930705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defense counsel</a:t>
            </a:r>
          </a:p>
        </p:txBody>
      </p:sp>
      <p:sp>
        <p:nvSpPr>
          <p:cNvPr id="3" name="Content Placeholder 2"/>
          <p:cNvSpPr>
            <a:spLocks noGrp="1"/>
          </p:cNvSpPr>
          <p:nvPr>
            <p:ph idx="1"/>
          </p:nvPr>
        </p:nvSpPr>
        <p:spPr>
          <a:xfrm>
            <a:off x="677334" y="1466193"/>
            <a:ext cx="8596668" cy="4824248"/>
          </a:xfrm>
        </p:spPr>
        <p:txBody>
          <a:bodyPr/>
          <a:lstStyle/>
          <a:p>
            <a:pPr>
              <a:lnSpc>
                <a:spcPct val="150000"/>
              </a:lnSpc>
            </a:pPr>
            <a:r>
              <a:rPr lang="en-US" dirty="0"/>
              <a:t>They have a duty to represent the client’s expresses interests.</a:t>
            </a:r>
          </a:p>
          <a:p>
            <a:pPr>
              <a:lnSpc>
                <a:spcPct val="150000"/>
              </a:lnSpc>
            </a:pPr>
            <a:r>
              <a:rPr lang="en-US" dirty="0"/>
              <a:t>They are bound by client confidentiality and privilege.</a:t>
            </a:r>
          </a:p>
          <a:p>
            <a:pPr>
              <a:lnSpc>
                <a:spcPct val="150000"/>
              </a:lnSpc>
            </a:pPr>
            <a:r>
              <a:rPr lang="en-US" dirty="0"/>
              <a:t>They are always required to provide prompt, competent and diligent representation of the client.</a:t>
            </a:r>
          </a:p>
          <a:p>
            <a:pPr>
              <a:lnSpc>
                <a:spcPct val="150000"/>
              </a:lnSpc>
            </a:pPr>
            <a:r>
              <a:rPr lang="en-US" dirty="0"/>
              <a:t>They have a duty to advice and counsel the clients.</a:t>
            </a:r>
          </a:p>
          <a:p>
            <a:pPr>
              <a:lnSpc>
                <a:spcPct val="150000"/>
              </a:lnSpc>
            </a:pPr>
            <a:r>
              <a:rPr lang="en-US" dirty="0"/>
              <a:t>They are also expected to keep constant communication with the client on the progress of the case.</a:t>
            </a:r>
          </a:p>
        </p:txBody>
      </p:sp>
    </p:spTree>
    <p:extLst>
      <p:ext uri="{BB962C8B-B14F-4D97-AF65-F5344CB8AC3E}">
        <p14:creationId xmlns:p14="http://schemas.microsoft.com/office/powerpoint/2010/main" val="3139549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court-appointed special advocate and probation officers</a:t>
            </a:r>
          </a:p>
        </p:txBody>
      </p:sp>
      <p:sp>
        <p:nvSpPr>
          <p:cNvPr id="3" name="Content Placeholder 2"/>
          <p:cNvSpPr>
            <a:spLocks noGrp="1"/>
          </p:cNvSpPr>
          <p:nvPr>
            <p:ph idx="1"/>
          </p:nvPr>
        </p:nvSpPr>
        <p:spPr>
          <a:xfrm>
            <a:off x="677334" y="1560786"/>
            <a:ext cx="8596668" cy="5044965"/>
          </a:xfrm>
        </p:spPr>
        <p:txBody>
          <a:bodyPr/>
          <a:lstStyle/>
          <a:p>
            <a:pPr>
              <a:lnSpc>
                <a:spcPct val="150000"/>
              </a:lnSpc>
            </a:pPr>
            <a:r>
              <a:rPr lang="en-US" dirty="0"/>
              <a:t>Their main role </a:t>
            </a:r>
            <a:r>
              <a:rPr lang="en-US" dirty="0" smtClean="0"/>
              <a:t>of the court-appointed special advocate is </a:t>
            </a:r>
            <a:r>
              <a:rPr lang="en-US" dirty="0"/>
              <a:t>to gather information and come up with recommendations which suit the best interests of the child while keeping the personal wishes of the child in mind.</a:t>
            </a:r>
            <a:endParaRPr lang="en-US" dirty="0" smtClean="0"/>
          </a:p>
          <a:p>
            <a:pPr marL="0" indent="0">
              <a:lnSpc>
                <a:spcPct val="150000"/>
              </a:lnSpc>
              <a:buNone/>
            </a:pPr>
            <a:r>
              <a:rPr lang="en-US" dirty="0" smtClean="0"/>
              <a:t>Probation officers are:</a:t>
            </a:r>
            <a:endParaRPr lang="en-US" dirty="0"/>
          </a:p>
          <a:p>
            <a:pPr>
              <a:lnSpc>
                <a:spcPct val="150000"/>
              </a:lnSpc>
            </a:pPr>
            <a:r>
              <a:rPr lang="en-US" dirty="0" smtClean="0"/>
              <a:t>Responsible </a:t>
            </a:r>
            <a:r>
              <a:rPr lang="en-US" dirty="0"/>
              <a:t>for providing the court with a detailed information about the child and their circumstances.</a:t>
            </a:r>
          </a:p>
          <a:p>
            <a:pPr>
              <a:lnSpc>
                <a:spcPct val="150000"/>
              </a:lnSpc>
            </a:pPr>
            <a:r>
              <a:rPr lang="en-US" dirty="0"/>
              <a:t>Helping the court to reach the most appropriate decision which is in line with the best interests of the child.</a:t>
            </a:r>
          </a:p>
          <a:p>
            <a:endParaRPr lang="en-US" dirty="0"/>
          </a:p>
        </p:txBody>
      </p:sp>
    </p:spTree>
    <p:extLst>
      <p:ext uri="{BB962C8B-B14F-4D97-AF65-F5344CB8AC3E}">
        <p14:creationId xmlns:p14="http://schemas.microsoft.com/office/powerpoint/2010/main" val="2708499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a risk and a needs assessment for juveniles</a:t>
            </a:r>
            <a:endParaRPr lang="en-US" dirty="0"/>
          </a:p>
        </p:txBody>
      </p:sp>
      <p:sp>
        <p:nvSpPr>
          <p:cNvPr id="3" name="Content Placeholder 2"/>
          <p:cNvSpPr>
            <a:spLocks noGrp="1"/>
          </p:cNvSpPr>
          <p:nvPr>
            <p:ph idx="1"/>
          </p:nvPr>
        </p:nvSpPr>
        <p:spPr>
          <a:xfrm>
            <a:off x="677334" y="1623848"/>
            <a:ext cx="8596668" cy="4918841"/>
          </a:xfrm>
        </p:spPr>
        <p:txBody>
          <a:bodyPr/>
          <a:lstStyle/>
          <a:p>
            <a:pPr>
              <a:lnSpc>
                <a:spcPct val="150000"/>
              </a:lnSpc>
            </a:pPr>
            <a:r>
              <a:rPr lang="en-US" dirty="0"/>
              <a:t> Risk or needs assessment are tools which are standardized in order to help practitioners collect and synthesize information concerning the youth.</a:t>
            </a:r>
          </a:p>
          <a:p>
            <a:pPr>
              <a:lnSpc>
                <a:spcPct val="150000"/>
              </a:lnSpc>
            </a:pPr>
            <a:r>
              <a:rPr lang="en-US" dirty="0"/>
              <a:t>Risk or needs assessment generally consists of two main components namely risk factors and protective </a:t>
            </a:r>
            <a:r>
              <a:rPr lang="en-US" dirty="0" smtClean="0"/>
              <a:t>factors(</a:t>
            </a:r>
            <a:r>
              <a:rPr lang="de-DE" dirty="0" smtClean="0"/>
              <a:t>Cauffman</a:t>
            </a:r>
            <a:r>
              <a:rPr lang="de-DE" dirty="0"/>
              <a:t>, </a:t>
            </a:r>
            <a:r>
              <a:rPr lang="de-DE" dirty="0" smtClean="0"/>
              <a:t>et al., 2018</a:t>
            </a:r>
            <a:r>
              <a:rPr lang="de-DE" dirty="0"/>
              <a:t>)</a:t>
            </a:r>
            <a:r>
              <a:rPr lang="en-US" dirty="0" smtClean="0"/>
              <a:t>.</a:t>
            </a:r>
            <a:endParaRPr lang="en-US" dirty="0"/>
          </a:p>
          <a:p>
            <a:pPr>
              <a:lnSpc>
                <a:spcPct val="150000"/>
              </a:lnSpc>
            </a:pPr>
            <a:r>
              <a:rPr lang="en-US" dirty="0"/>
              <a:t>Risk factors are the characteristics of the youth and their surrounding environment which increase the livelihood of delinquency engagement.</a:t>
            </a:r>
          </a:p>
          <a:p>
            <a:pPr>
              <a:lnSpc>
                <a:spcPct val="150000"/>
              </a:lnSpc>
            </a:pPr>
            <a:r>
              <a:rPr lang="en-US" dirty="0"/>
              <a:t>Risk factors are divided into two main types that is static and dynamic.</a:t>
            </a:r>
          </a:p>
          <a:p>
            <a:endParaRPr lang="en-US" dirty="0"/>
          </a:p>
        </p:txBody>
      </p:sp>
    </p:spTree>
    <p:extLst>
      <p:ext uri="{BB962C8B-B14F-4D97-AF65-F5344CB8AC3E}">
        <p14:creationId xmlns:p14="http://schemas.microsoft.com/office/powerpoint/2010/main" val="136955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a risk and a needs assessment for </a:t>
            </a:r>
            <a:r>
              <a:rPr lang="en-US" dirty="0" smtClean="0"/>
              <a:t>juveniles continuation</a:t>
            </a:r>
            <a:endParaRPr lang="en-US" dirty="0"/>
          </a:p>
        </p:txBody>
      </p:sp>
      <p:sp>
        <p:nvSpPr>
          <p:cNvPr id="3" name="Content Placeholder 2"/>
          <p:cNvSpPr>
            <a:spLocks noGrp="1"/>
          </p:cNvSpPr>
          <p:nvPr>
            <p:ph idx="1"/>
          </p:nvPr>
        </p:nvSpPr>
        <p:spPr>
          <a:xfrm>
            <a:off x="677334" y="1608083"/>
            <a:ext cx="8596668" cy="4997669"/>
          </a:xfrm>
        </p:spPr>
        <p:txBody>
          <a:bodyPr/>
          <a:lstStyle/>
          <a:p>
            <a:pPr>
              <a:lnSpc>
                <a:spcPct val="150000"/>
              </a:lnSpc>
            </a:pPr>
            <a:r>
              <a:rPr lang="en-US" dirty="0"/>
              <a:t>Protective factors are the characteristics of the youth and their surrounding environment that interact with the risk factors in order to reduce the odds of involvement in delinquent or criminal activities.</a:t>
            </a:r>
          </a:p>
          <a:p>
            <a:pPr>
              <a:lnSpc>
                <a:spcPct val="150000"/>
              </a:lnSpc>
            </a:pPr>
            <a:r>
              <a:rPr lang="en-US" dirty="0"/>
              <a:t>Responsivity factors can also be considered under the risk or needs assessments. This refers to the non-</a:t>
            </a:r>
            <a:r>
              <a:rPr lang="en-US" dirty="0" err="1"/>
              <a:t>criminogenic</a:t>
            </a:r>
            <a:r>
              <a:rPr lang="en-US" dirty="0"/>
              <a:t> factors which should not be considered when estimating the risk level.</a:t>
            </a:r>
          </a:p>
          <a:p>
            <a:pPr>
              <a:lnSpc>
                <a:spcPct val="150000"/>
              </a:lnSpc>
            </a:pPr>
            <a:r>
              <a:rPr lang="en-US" dirty="0"/>
              <a:t>It is important to consider to consider responsivity factors when determining the appropriate treatment and services for the youth.</a:t>
            </a:r>
          </a:p>
          <a:p>
            <a:endParaRPr lang="en-US" dirty="0"/>
          </a:p>
        </p:txBody>
      </p:sp>
    </p:spTree>
    <p:extLst>
      <p:ext uri="{BB962C8B-B14F-4D97-AF65-F5344CB8AC3E}">
        <p14:creationId xmlns:p14="http://schemas.microsoft.com/office/powerpoint/2010/main" val="3923730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Adjudication </a:t>
            </a:r>
            <a:r>
              <a:rPr lang="en-US" dirty="0" smtClean="0"/>
              <a:t>process of transferring juveniles to adult court system</a:t>
            </a:r>
            <a:endParaRPr lang="en-US" dirty="0"/>
          </a:p>
        </p:txBody>
      </p:sp>
      <p:sp>
        <p:nvSpPr>
          <p:cNvPr id="3" name="Content Placeholder 2"/>
          <p:cNvSpPr>
            <a:spLocks noGrp="1"/>
          </p:cNvSpPr>
          <p:nvPr>
            <p:ph idx="1"/>
          </p:nvPr>
        </p:nvSpPr>
        <p:spPr>
          <a:xfrm>
            <a:off x="677334" y="1930400"/>
            <a:ext cx="8596668" cy="4927599"/>
          </a:xfrm>
        </p:spPr>
        <p:txBody>
          <a:bodyPr>
            <a:normAutofit lnSpcReduction="10000"/>
          </a:bodyPr>
          <a:lstStyle/>
          <a:p>
            <a:pPr>
              <a:lnSpc>
                <a:spcPct val="150000"/>
              </a:lnSpc>
            </a:pPr>
            <a:r>
              <a:rPr lang="en-US" dirty="0"/>
              <a:t>The adjudication process by which a juvenile is transferred to the adult </a:t>
            </a:r>
            <a:r>
              <a:rPr lang="en-US" dirty="0" smtClean="0"/>
              <a:t>court system is </a:t>
            </a:r>
            <a:r>
              <a:rPr lang="en-US" dirty="0"/>
              <a:t>known as a </a:t>
            </a:r>
            <a:r>
              <a:rPr lang="en-US" dirty="0" smtClean="0"/>
              <a:t>waiver.</a:t>
            </a:r>
          </a:p>
          <a:p>
            <a:pPr>
              <a:lnSpc>
                <a:spcPct val="150000"/>
              </a:lnSpc>
            </a:pPr>
            <a:r>
              <a:rPr lang="en-US" dirty="0"/>
              <a:t>Juvenile cases that are eligible </a:t>
            </a:r>
            <a:r>
              <a:rPr lang="en-US" dirty="0" smtClean="0"/>
              <a:t>for this </a:t>
            </a:r>
            <a:r>
              <a:rPr lang="en-US" dirty="0"/>
              <a:t>process usually have to be at least 16 years of age.</a:t>
            </a:r>
          </a:p>
          <a:p>
            <a:pPr>
              <a:lnSpc>
                <a:spcPct val="150000"/>
              </a:lnSpc>
            </a:pPr>
            <a:r>
              <a:rPr lang="en-US" dirty="0" smtClean="0"/>
              <a:t>This </a:t>
            </a:r>
            <a:r>
              <a:rPr lang="en-US" dirty="0"/>
              <a:t>process takes place in the following steps:</a:t>
            </a:r>
          </a:p>
          <a:p>
            <a:pPr>
              <a:lnSpc>
                <a:spcPct val="150000"/>
              </a:lnSpc>
            </a:pPr>
            <a:r>
              <a:rPr lang="en-US" dirty="0"/>
              <a:t>In a juvenile case, there is investigation and charging of the juvenile of a crime. This is followed by detention and locating a date of hearing. The victim is then arraigned for a pretrial hearing, then the main hearing and a disposition for the case determined as an adult would </a:t>
            </a:r>
            <a:r>
              <a:rPr lang="en-US" dirty="0" smtClean="0"/>
              <a:t>receive</a:t>
            </a:r>
            <a:r>
              <a:rPr lang="en-US" dirty="0" smtClean="0"/>
              <a:t>.</a:t>
            </a:r>
          </a:p>
          <a:p>
            <a:pPr>
              <a:lnSpc>
                <a:spcPct val="150000"/>
              </a:lnSpc>
            </a:pPr>
            <a:r>
              <a:rPr lang="en-US" dirty="0" smtClean="0"/>
              <a:t>If the there is a convincing reason that the juvenile has committed a serious offense or has a criminal record, the juvenile is transferred to an adult court.</a:t>
            </a:r>
            <a:endParaRPr lang="en-US" dirty="0"/>
          </a:p>
          <a:p>
            <a:endParaRPr lang="en-US" dirty="0"/>
          </a:p>
        </p:txBody>
      </p:sp>
    </p:spTree>
    <p:extLst>
      <p:ext uri="{BB962C8B-B14F-4D97-AF65-F5344CB8AC3E}">
        <p14:creationId xmlns:p14="http://schemas.microsoft.com/office/powerpoint/2010/main" val="1300221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31" y="519448"/>
            <a:ext cx="8596668" cy="1320800"/>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677334" y="1340068"/>
            <a:ext cx="8596668" cy="5975131"/>
          </a:xfrm>
        </p:spPr>
        <p:txBody>
          <a:bodyPr>
            <a:normAutofit/>
          </a:bodyPr>
          <a:lstStyle/>
          <a:p>
            <a:pPr>
              <a:lnSpc>
                <a:spcPct val="150000"/>
              </a:lnSpc>
            </a:pPr>
            <a:r>
              <a:rPr lang="en-US" dirty="0" err="1"/>
              <a:t>Cauffman</a:t>
            </a:r>
            <a:r>
              <a:rPr lang="en-US" dirty="0"/>
              <a:t>, E., Fine, A., Mahler, A., &amp; Simmons, C. (2018). How developmental science influences justice reforms. UC Irvine L. Rev., 8, 21.</a:t>
            </a:r>
          </a:p>
          <a:p>
            <a:pPr>
              <a:lnSpc>
                <a:spcPct val="150000"/>
              </a:lnSpc>
            </a:pPr>
            <a:r>
              <a:rPr lang="en-US" dirty="0" err="1"/>
              <a:t>Crosson</a:t>
            </a:r>
            <a:r>
              <a:rPr lang="en-US" dirty="0"/>
              <a:t>-Tower, C. (2017). Exploring child welfare: A practice perspective. Pearson.</a:t>
            </a:r>
          </a:p>
          <a:p>
            <a:pPr>
              <a:lnSpc>
                <a:spcPct val="150000"/>
              </a:lnSpc>
            </a:pPr>
            <a:r>
              <a:rPr lang="en-US" dirty="0"/>
              <a:t>Ehrmann, S., Hyland, N., &amp; </a:t>
            </a:r>
            <a:r>
              <a:rPr lang="en-US" dirty="0" err="1"/>
              <a:t>Puzzanchera</a:t>
            </a:r>
            <a:r>
              <a:rPr lang="en-US" dirty="0"/>
              <a:t> C. M. (2019). Girls in the juvenile justice system. US Department of Justice Programs, Office of Juvenile Justice and Delinquency Prevention.</a:t>
            </a:r>
          </a:p>
          <a:p>
            <a:pPr>
              <a:lnSpc>
                <a:spcPct val="150000"/>
              </a:lnSpc>
            </a:pPr>
            <a:r>
              <a:rPr lang="en-US" dirty="0" err="1"/>
              <a:t>Lipsey</a:t>
            </a:r>
            <a:r>
              <a:rPr lang="en-US" dirty="0"/>
              <a:t>, M. W., Conly, C. H., Chapman, G., &amp; </a:t>
            </a:r>
            <a:r>
              <a:rPr lang="en-US" dirty="0" err="1"/>
              <a:t>Bilchik</a:t>
            </a:r>
            <a:r>
              <a:rPr lang="en-US" dirty="0"/>
              <a:t>, S. (2017). Juvenile justice system improvement: Implementing an evidence-based decision-making platform. Center for Juvenile Justice Reform, Georgetown University.</a:t>
            </a:r>
          </a:p>
          <a:p>
            <a:pPr>
              <a:lnSpc>
                <a:spcPct val="150000"/>
              </a:lnSpc>
            </a:pPr>
            <a:r>
              <a:rPr lang="en-US" dirty="0"/>
              <a:t>Sattler, A. L. (2017). Treating youths in the juvenile justice system. Pediatric Clinics, 64(2), 451-462</a:t>
            </a:r>
            <a:endParaRPr lang="en-US" dirty="0"/>
          </a:p>
        </p:txBody>
      </p:sp>
    </p:spTree>
    <p:extLst>
      <p:ext uri="{BB962C8B-B14F-4D97-AF65-F5344CB8AC3E}">
        <p14:creationId xmlns:p14="http://schemas.microsoft.com/office/powerpoint/2010/main" val="88270803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975</TotalTime>
  <Words>2055</Words>
  <Application>Microsoft Office PowerPoint</Application>
  <PresentationFormat>Widescreen</PresentationFormat>
  <Paragraphs>83</Paragraphs>
  <Slides>13</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Juvenile Justice System</vt:lpstr>
      <vt:lpstr>Overview</vt:lpstr>
      <vt:lpstr>Key differences between juvenile and adult courts</vt:lpstr>
      <vt:lpstr>Similarities </vt:lpstr>
      <vt:lpstr>Effect of Gault decision</vt:lpstr>
      <vt:lpstr>Role of the judge</vt:lpstr>
      <vt:lpstr>Role of prosecuting attorney</vt:lpstr>
      <vt:lpstr>Role of defense counsel</vt:lpstr>
      <vt:lpstr>Role of court-appointed special advocate and probation officers</vt:lpstr>
      <vt:lpstr>Elements of a risk and a needs assessment for juveniles</vt:lpstr>
      <vt:lpstr>Elements of a risk and a needs assessment for juveniles continuation</vt:lpstr>
      <vt:lpstr>Adjudication process of transferring juveniles to adult court system</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Justice System</dc:title>
  <dc:creator>DIANA</dc:creator>
  <cp:lastModifiedBy>hp</cp:lastModifiedBy>
  <cp:revision>26</cp:revision>
  <dcterms:created xsi:type="dcterms:W3CDTF">2020-07-26T17:15:24Z</dcterms:created>
  <dcterms:modified xsi:type="dcterms:W3CDTF">2020-07-27T09:34:41Z</dcterms:modified>
</cp:coreProperties>
</file>